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handoutMasterIdLst>
    <p:handoutMasterId r:id="rId13"/>
  </p:handoutMasterIdLst>
  <p:sldIdLst>
    <p:sldId id="256" r:id="rId2"/>
    <p:sldId id="268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77E2-4572-AD43-B662-915B00096834}" type="datetimeFigureOut">
              <a:rPr lang="en-US" smtClean="0"/>
              <a:t>3/27/16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4D8F-4111-9448-9EF2-241AF994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086BEE-98BF-3849-888B-F8C0A9BEE2CD}" type="datetimeFigureOut">
              <a:rPr lang="en-US" smtClean="0"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37F5822-14FA-C640-9CDC-D2E2F3DC83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02000"/>
            <a:ext cx="6819900" cy="749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CLASSROOM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37200"/>
            <a:ext cx="8877300" cy="977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MAINTAINING A POSITIVE SUNDAY SCHOOL ENVIRONMENT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60680"/>
            <a:ext cx="3606800" cy="23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7E776"/>
                </a:solidFill>
              </a:rPr>
              <a:t>#</a:t>
            </a:r>
            <a:r>
              <a:rPr lang="en-US" dirty="0" smtClean="0">
                <a:solidFill>
                  <a:srgbClr val="B7E776"/>
                </a:solidFill>
              </a:rPr>
              <a:t>6-     ENFORCE  </a:t>
            </a:r>
            <a:r>
              <a:rPr lang="en-US" dirty="0">
                <a:solidFill>
                  <a:srgbClr val="B7E776"/>
                </a:solidFill>
              </a:rPr>
              <a:t>A CONSEQUENCE </a:t>
            </a:r>
            <a:br>
              <a:rPr lang="en-US" dirty="0">
                <a:solidFill>
                  <a:srgbClr val="B7E776"/>
                </a:solidFill>
              </a:rPr>
            </a:br>
            <a:endParaRPr lang="en-US" dirty="0">
              <a:solidFill>
                <a:srgbClr val="B7E77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8400"/>
            <a:ext cx="7772400" cy="32765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When non-verbal cues or verbal reminders are not enough, enforcing a consequence may be necessary. </a:t>
            </a:r>
            <a:endParaRPr lang="en-US" sz="2600" dirty="0" smtClean="0"/>
          </a:p>
          <a:p>
            <a:r>
              <a:rPr lang="en-US" sz="2600" dirty="0" smtClean="0"/>
              <a:t>There </a:t>
            </a:r>
            <a:r>
              <a:rPr lang="en-US" sz="2600" dirty="0"/>
              <a:t>may be times when a child’s problems are so deeply rooted that the above strategies just won’t work. Requesting the help </a:t>
            </a:r>
            <a:r>
              <a:rPr lang="en-US" sz="2600" dirty="0" smtClean="0"/>
              <a:t>of </a:t>
            </a:r>
            <a:r>
              <a:rPr lang="en-US" sz="2600" dirty="0" err="1" smtClean="0"/>
              <a:t>Abouna</a:t>
            </a:r>
            <a:r>
              <a:rPr lang="en-US" sz="2600" dirty="0" smtClean="0"/>
              <a:t> or a coordinator may </a:t>
            </a:r>
            <a:r>
              <a:rPr lang="en-US" sz="2600" dirty="0"/>
              <a:t>be necessary. Be sure to inform parents or guardians if a problem persists or can’t be dealt with. </a:t>
            </a:r>
            <a:r>
              <a:rPr lang="en-US" sz="2600" dirty="0" smtClean="0"/>
              <a:t>Documentation is key!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445000"/>
            <a:ext cx="2438400" cy="165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444999"/>
            <a:ext cx="3124200" cy="21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How to speak to the Parent(s)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2387599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he child should be present with you when speaking to the parent(s).</a:t>
            </a:r>
          </a:p>
          <a:p>
            <a:r>
              <a:rPr lang="en-US" sz="2800" dirty="0" smtClean="0"/>
              <a:t>Start off with something positive about the child.</a:t>
            </a:r>
          </a:p>
          <a:p>
            <a:r>
              <a:rPr lang="en-US" sz="2800" dirty="0" smtClean="0"/>
              <a:t>Be sympathetic and sincere.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54438"/>
            <a:ext cx="3886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Ways to prevent behavior issues from happening…..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600200"/>
            <a:ext cx="7988300" cy="38353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Assign students where they should sit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Be positive.</a:t>
            </a:r>
            <a:endParaRPr lang="en-US" sz="2600" dirty="0" smtClean="0"/>
          </a:p>
          <a:p>
            <a:r>
              <a:rPr lang="en-US" sz="2600" dirty="0" smtClean="0"/>
              <a:t>Remind children of the classroom expectations EACH week.  </a:t>
            </a:r>
            <a:r>
              <a:rPr lang="en-US" sz="2600" dirty="0"/>
              <a:t>Establish and be </a:t>
            </a:r>
            <a:r>
              <a:rPr lang="en-US" sz="2600" b="1" u="sng" dirty="0"/>
              <a:t>consistent</a:t>
            </a:r>
            <a:r>
              <a:rPr lang="en-US" sz="2600" dirty="0"/>
              <a:t> with rules and behavioral expectations. Discuss consequences of violating expectations. Clearly </a:t>
            </a:r>
            <a:r>
              <a:rPr lang="en-US" sz="2600" b="1" u="sng" dirty="0"/>
              <a:t>display</a:t>
            </a:r>
            <a:r>
              <a:rPr lang="en-US" sz="2600" dirty="0"/>
              <a:t> expectations and consequences. </a:t>
            </a:r>
            <a:endParaRPr lang="en-US" sz="2600" dirty="0" smtClean="0"/>
          </a:p>
          <a:p>
            <a:r>
              <a:rPr lang="en-US" sz="2600" dirty="0" smtClean="0"/>
              <a:t>Have a reward system to promote positive behavior.  See the Sunday School website for ideas.</a:t>
            </a:r>
          </a:p>
          <a:p>
            <a:pPr marL="68580" indent="0"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1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006600"/>
            <a:ext cx="8255000" cy="35687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Get </a:t>
            </a:r>
            <a:r>
              <a:rPr lang="en-US" sz="2600" dirty="0"/>
              <a:t>to know the children in your class as individuals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Try </a:t>
            </a:r>
            <a:r>
              <a:rPr lang="en-US" sz="2600" dirty="0"/>
              <a:t>to anticipate potential conflicts. Think through how you can prevent something from happening. </a:t>
            </a:r>
            <a:r>
              <a:rPr lang="en-US" sz="2600" dirty="0" smtClean="0"/>
              <a:t>  Ex. one-on-one conversations with the child prior to the class. </a:t>
            </a:r>
          </a:p>
          <a:p>
            <a:r>
              <a:rPr lang="en-US" sz="2600" dirty="0" smtClean="0"/>
              <a:t>Document </a:t>
            </a:r>
            <a:r>
              <a:rPr lang="en-US" sz="2600" dirty="0"/>
              <a:t>behavior issues.  If behavior continues, make an appoint to speak with the parent(s)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Make lessons that are engaging, interesting and age appropriate. </a:t>
            </a:r>
            <a:endParaRPr lang="en-US" sz="2600" dirty="0" smtClean="0"/>
          </a:p>
          <a:p>
            <a:r>
              <a:rPr lang="en-US" sz="2600" dirty="0" smtClean="0"/>
              <a:t>Be prepared and ready before the children come to the room.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70" y="274638"/>
            <a:ext cx="3107030" cy="18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79502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B7E776"/>
                </a:solidFill>
              </a:rPr>
              <a:t>Strategies for Managing </a:t>
            </a:r>
            <a:r>
              <a:rPr lang="en-US" dirty="0" smtClean="0">
                <a:solidFill>
                  <a:srgbClr val="B7E776"/>
                </a:solidFill>
              </a:rPr>
              <a:t>     Misbehavior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7772400" cy="21764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sz="2600" dirty="0"/>
          </a:p>
          <a:p>
            <a:r>
              <a:rPr lang="en-US" sz="2800" dirty="0" smtClean="0"/>
              <a:t>The </a:t>
            </a:r>
            <a:r>
              <a:rPr lang="en-US" sz="2800" dirty="0"/>
              <a:t>following strategies are practical suggestions for </a:t>
            </a:r>
            <a:r>
              <a:rPr lang="en-US" sz="2800" dirty="0" smtClean="0"/>
              <a:t>managing </a:t>
            </a:r>
            <a:r>
              <a:rPr lang="en-US" sz="2800" dirty="0" smtClean="0"/>
              <a:t>misbehavior </a:t>
            </a:r>
            <a:r>
              <a:rPr lang="en-US" sz="2800" dirty="0"/>
              <a:t>in the classroom. The strategies are listed in order of appropriateness from minor to major </a:t>
            </a:r>
            <a:r>
              <a:rPr lang="en-US" sz="2800" dirty="0" smtClean="0"/>
              <a:t>misbehaviors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3538538"/>
            <a:ext cx="2508250" cy="2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7E776"/>
                </a:solidFill>
              </a:rPr>
              <a:t>#1 </a:t>
            </a:r>
            <a:r>
              <a:rPr lang="en-US" dirty="0" smtClean="0">
                <a:solidFill>
                  <a:srgbClr val="B7E776"/>
                </a:solidFill>
              </a:rPr>
              <a:t>-   IGNORE </a:t>
            </a:r>
            <a:r>
              <a:rPr lang="en-US" dirty="0">
                <a:solidFill>
                  <a:srgbClr val="B7E776"/>
                </a:solidFill>
              </a:rPr>
              <a:t>IT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 times, ignoring a minor </a:t>
            </a:r>
            <a:r>
              <a:rPr lang="en-US" sz="2800" dirty="0" smtClean="0"/>
              <a:t>misbehavior </a:t>
            </a:r>
            <a:r>
              <a:rPr lang="en-US" sz="2800" dirty="0"/>
              <a:t>is necessary </a:t>
            </a:r>
            <a:r>
              <a:rPr lang="en-US" sz="2800" dirty="0" smtClean="0"/>
              <a:t>so you are not interrupting </a:t>
            </a:r>
            <a:r>
              <a:rPr lang="en-US" sz="2800" dirty="0"/>
              <a:t>the flow of the lesson. Be cautious when using this strategy. </a:t>
            </a:r>
            <a:r>
              <a:rPr lang="en-US" sz="2800" dirty="0" smtClean="0"/>
              <a:t> Ignoring </a:t>
            </a:r>
            <a:r>
              <a:rPr lang="en-US" sz="2800" dirty="0"/>
              <a:t>may indicate to children that you are unaware of what is going on. Keep in mind the main </a:t>
            </a:r>
            <a:r>
              <a:rPr lang="en-US" sz="2800" dirty="0" smtClean="0"/>
              <a:t>goal </a:t>
            </a:r>
            <a:r>
              <a:rPr lang="en-US" sz="2800" dirty="0"/>
              <a:t>is to deal with </a:t>
            </a:r>
            <a:r>
              <a:rPr lang="en-US" sz="2800" dirty="0" smtClean="0"/>
              <a:t>misbehavior </a:t>
            </a:r>
            <a:r>
              <a:rPr lang="en-US" sz="2800" dirty="0"/>
              <a:t>in the least disruptive way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5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7E776"/>
                </a:solidFill>
              </a:rPr>
              <a:t>#</a:t>
            </a:r>
            <a:r>
              <a:rPr lang="en-US" dirty="0" smtClean="0">
                <a:solidFill>
                  <a:srgbClr val="B7E776"/>
                </a:solidFill>
              </a:rPr>
              <a:t>2-   </a:t>
            </a:r>
            <a:r>
              <a:rPr lang="en-US" dirty="0">
                <a:solidFill>
                  <a:srgbClr val="B7E776"/>
                </a:solidFill>
              </a:rPr>
              <a:t>USE PROXIMITY </a:t>
            </a:r>
            <a:br>
              <a:rPr lang="en-US" dirty="0">
                <a:solidFill>
                  <a:srgbClr val="B7E776"/>
                </a:solidFill>
              </a:rPr>
            </a:br>
            <a:endParaRPr lang="en-US" dirty="0">
              <a:solidFill>
                <a:srgbClr val="B7E77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Minor </a:t>
            </a:r>
            <a:r>
              <a:rPr lang="en-US" sz="3600" dirty="0" smtClean="0"/>
              <a:t>misbehavior </a:t>
            </a:r>
            <a:r>
              <a:rPr lang="en-US" sz="3600" dirty="0"/>
              <a:t>can often be </a:t>
            </a:r>
            <a:r>
              <a:rPr lang="en-US" sz="3600" dirty="0" smtClean="0"/>
              <a:t>taken care of </a:t>
            </a:r>
            <a:r>
              <a:rPr lang="en-US" sz="3600" dirty="0" smtClean="0"/>
              <a:t>before </a:t>
            </a:r>
            <a:r>
              <a:rPr lang="en-US" sz="3600" dirty="0"/>
              <a:t>it becomes a major problem. One proactive measure is to circulate the room, using physical closeness to get </a:t>
            </a:r>
            <a:r>
              <a:rPr lang="en-US" sz="3600" dirty="0" smtClean="0"/>
              <a:t>children </a:t>
            </a:r>
            <a:r>
              <a:rPr lang="en-US" sz="3600" dirty="0"/>
              <a:t>back on track.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7E776"/>
                </a:solidFill>
              </a:rPr>
              <a:t>#</a:t>
            </a:r>
            <a:r>
              <a:rPr lang="en-US" dirty="0" smtClean="0">
                <a:solidFill>
                  <a:srgbClr val="B7E776"/>
                </a:solidFill>
              </a:rPr>
              <a:t>3-    </a:t>
            </a:r>
            <a:r>
              <a:rPr lang="en-US" dirty="0">
                <a:solidFill>
                  <a:srgbClr val="B7E776"/>
                </a:solidFill>
              </a:rPr>
              <a:t>GIVE “THE LOOK”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Make use of facial expressions, eye contact, or hand signals while circulating the room to indicate to children you are aware of what is going on. </a:t>
            </a:r>
            <a:r>
              <a:rPr lang="en-US" sz="4000" dirty="0" smtClean="0"/>
              <a:t>Sometimes “pausing” is a clue that you are waiting for them to quiet down.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7E776"/>
                </a:solidFill>
              </a:rPr>
              <a:t>#</a:t>
            </a:r>
            <a:r>
              <a:rPr lang="en-US" dirty="0" smtClean="0">
                <a:solidFill>
                  <a:srgbClr val="B7E776"/>
                </a:solidFill>
              </a:rPr>
              <a:t>4-    </a:t>
            </a:r>
            <a:r>
              <a:rPr lang="en-US" dirty="0">
                <a:solidFill>
                  <a:srgbClr val="B7E776"/>
                </a:solidFill>
              </a:rPr>
              <a:t>USE VERBAL INTERVENTIONS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/>
              <a:t>Sometimes, verbal interventions are necessary to direct children back to an activity. Use the child’s name and simply state what is expected. </a:t>
            </a:r>
          </a:p>
          <a:p>
            <a:r>
              <a:rPr lang="en-US" sz="4100" dirty="0"/>
              <a:t>If the </a:t>
            </a:r>
            <a:r>
              <a:rPr lang="en-US" sz="4100" dirty="0" smtClean="0"/>
              <a:t>misbehavior </a:t>
            </a:r>
            <a:r>
              <a:rPr lang="en-US" sz="4100" dirty="0"/>
              <a:t>occurs during a group discussion or lesson, ask the child a question about the topic to </a:t>
            </a:r>
            <a:r>
              <a:rPr lang="en-US" sz="4100" dirty="0" smtClean="0"/>
              <a:t>re-direct </a:t>
            </a:r>
            <a:r>
              <a:rPr lang="en-US" sz="4100" dirty="0"/>
              <a:t>him/her back in. </a:t>
            </a:r>
          </a:p>
          <a:p>
            <a:r>
              <a:rPr lang="en-US" sz="4100" dirty="0"/>
              <a:t>For older children, saying the child’s name is often enough to prompt the child to determine the appropriate </a:t>
            </a:r>
            <a:r>
              <a:rPr lang="en-US" sz="4100" dirty="0" smtClean="0"/>
              <a:t>behavior</a:t>
            </a:r>
            <a:r>
              <a:rPr lang="en-US" sz="41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0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B7E776"/>
                </a:solidFill>
              </a:rPr>
              <a:t>#</a:t>
            </a:r>
            <a:r>
              <a:rPr lang="en-US" dirty="0" smtClean="0">
                <a:solidFill>
                  <a:srgbClr val="B7E776"/>
                </a:solidFill>
              </a:rPr>
              <a:t>5  -    </a:t>
            </a:r>
            <a:r>
              <a:rPr lang="en-US" dirty="0">
                <a:solidFill>
                  <a:srgbClr val="B7E776"/>
                </a:solidFill>
              </a:rPr>
              <a:t>USE “I” MESSAGES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31900"/>
            <a:ext cx="8585200" cy="4102101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/>
              <a:t>This is a form of a verbal prompt most effective with older children</a:t>
            </a:r>
            <a:r>
              <a:rPr lang="en-US" sz="5900" dirty="0" smtClean="0"/>
              <a:t>.</a:t>
            </a:r>
          </a:p>
          <a:p>
            <a:pPr marL="68580" indent="0">
              <a:buNone/>
            </a:pPr>
            <a:r>
              <a:rPr lang="en-US" sz="5900" dirty="0"/>
              <a:t> </a:t>
            </a:r>
            <a:r>
              <a:rPr lang="en-US" sz="5900" dirty="0" smtClean="0"/>
              <a:t>  </a:t>
            </a:r>
            <a:r>
              <a:rPr lang="en-US" sz="5900" dirty="0"/>
              <a:t>“I” messages contain three components: </a:t>
            </a:r>
          </a:p>
          <a:p>
            <a:r>
              <a:rPr lang="en-US" sz="5900" dirty="0"/>
              <a:t>a) Describe the unacceptable </a:t>
            </a:r>
            <a:r>
              <a:rPr lang="en-US" sz="5900" dirty="0" smtClean="0"/>
              <a:t>behavior </a:t>
            </a:r>
            <a:r>
              <a:rPr lang="en-US" sz="5900" dirty="0"/>
              <a:t>in a non-blaming way: “When people talk while</a:t>
            </a:r>
            <a:r>
              <a:rPr lang="en-US" sz="5900" b="1" dirty="0"/>
              <a:t> I’m </a:t>
            </a:r>
            <a:r>
              <a:rPr lang="en-US" sz="5900" dirty="0"/>
              <a:t>giving directions...” </a:t>
            </a:r>
          </a:p>
          <a:p>
            <a:r>
              <a:rPr lang="en-US" sz="5900" dirty="0"/>
              <a:t>b) Describe the tangible effect this </a:t>
            </a:r>
            <a:r>
              <a:rPr lang="en-US" sz="5900" dirty="0" smtClean="0"/>
              <a:t>behavior </a:t>
            </a:r>
            <a:r>
              <a:rPr lang="en-US" sz="5900" dirty="0"/>
              <a:t>has on you, the teacher</a:t>
            </a:r>
            <a:r>
              <a:rPr lang="en-US" sz="5900" dirty="0" smtClean="0"/>
              <a:t>:</a:t>
            </a:r>
          </a:p>
          <a:p>
            <a:pPr marL="68580" indent="0">
              <a:buNone/>
            </a:pPr>
            <a:r>
              <a:rPr lang="en-US" sz="5900" dirty="0"/>
              <a:t> </a:t>
            </a:r>
            <a:r>
              <a:rPr lang="en-US" sz="5900" dirty="0" smtClean="0"/>
              <a:t>      </a:t>
            </a:r>
            <a:r>
              <a:rPr lang="en-US" sz="5900" dirty="0"/>
              <a:t>“...I have to repeat the directions and that wastes time...” </a:t>
            </a:r>
          </a:p>
          <a:p>
            <a:r>
              <a:rPr lang="en-US" sz="5900" dirty="0"/>
              <a:t>c) State your feelings about the tangible effect: “...and I get frustrated.”</a:t>
            </a:r>
            <a:br>
              <a:rPr lang="en-US" sz="5900" dirty="0"/>
            </a:br>
            <a:r>
              <a:rPr lang="en-US" sz="5900" dirty="0"/>
              <a:t>“I” messages don’t put children on the defensive and students may be more willing to change their </a:t>
            </a:r>
            <a:r>
              <a:rPr lang="en-US" sz="5900" dirty="0" smtClean="0"/>
              <a:t>behavior</a:t>
            </a:r>
            <a:r>
              <a:rPr lang="en-US" sz="59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533</TotalTime>
  <Words>650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                CLASSROOM MANAGEMENT</vt:lpstr>
      <vt:lpstr> Ways to prevent behavior issues from happening…..</vt:lpstr>
      <vt:lpstr>cont:</vt:lpstr>
      <vt:lpstr>Strategies for Managing      Misbehavior  </vt:lpstr>
      <vt:lpstr>#1 -   IGNORE IT  </vt:lpstr>
      <vt:lpstr>#2-   USE PROXIMITY  </vt:lpstr>
      <vt:lpstr>#3-    GIVE “THE LOOK”  </vt:lpstr>
      <vt:lpstr>#4-    USE VERBAL INTERVENTIONS  </vt:lpstr>
      <vt:lpstr>#5  -    USE “I” MESSAGES  </vt:lpstr>
      <vt:lpstr>#6-     ENFORCE  A CONSEQUENCE  </vt:lpstr>
      <vt:lpstr>How to speak to the Parent(s)</vt:lpstr>
    </vt:vector>
  </TitlesOfParts>
  <Company>Fraser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</dc:title>
  <dc:creator>Staff and Students of</dc:creator>
  <cp:lastModifiedBy>Staff and Students of</cp:lastModifiedBy>
  <cp:revision>50</cp:revision>
  <cp:lastPrinted>2016-03-27T14:04:08Z</cp:lastPrinted>
  <dcterms:created xsi:type="dcterms:W3CDTF">2016-03-23T16:31:39Z</dcterms:created>
  <dcterms:modified xsi:type="dcterms:W3CDTF">2016-03-27T14:04:20Z</dcterms:modified>
</cp:coreProperties>
</file>